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36.jpg" ContentType="image/png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6"/>
  </p:notesMasterIdLst>
  <p:sldIdLst>
    <p:sldId id="339" r:id="rId2"/>
    <p:sldId id="338" r:id="rId3"/>
    <p:sldId id="340" r:id="rId4"/>
    <p:sldId id="341" r:id="rId5"/>
    <p:sldId id="364" r:id="rId6"/>
    <p:sldId id="346" r:id="rId7"/>
    <p:sldId id="345" r:id="rId8"/>
    <p:sldId id="349" r:id="rId9"/>
    <p:sldId id="352" r:id="rId10"/>
    <p:sldId id="365" r:id="rId11"/>
    <p:sldId id="368" r:id="rId12"/>
    <p:sldId id="367" r:id="rId13"/>
    <p:sldId id="342" r:id="rId14"/>
    <p:sldId id="359" r:id="rId15"/>
    <p:sldId id="369" r:id="rId16"/>
    <p:sldId id="361" r:id="rId17"/>
    <p:sldId id="347" r:id="rId18"/>
    <p:sldId id="348" r:id="rId19"/>
    <p:sldId id="357" r:id="rId20"/>
    <p:sldId id="343" r:id="rId21"/>
    <p:sldId id="356" r:id="rId22"/>
    <p:sldId id="366" r:id="rId23"/>
    <p:sldId id="294" r:id="rId24"/>
    <p:sldId id="3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64"/>
            <p14:sldId id="346"/>
            <p14:sldId id="345"/>
            <p14:sldId id="349"/>
            <p14:sldId id="352"/>
            <p14:sldId id="365"/>
            <p14:sldId id="368"/>
            <p14:sldId id="367"/>
            <p14:sldId id="342"/>
            <p14:sldId id="359"/>
            <p14:sldId id="369"/>
            <p14:sldId id="361"/>
            <p14:sldId id="347"/>
            <p14:sldId id="348"/>
            <p14:sldId id="357"/>
            <p14:sldId id="343"/>
            <p14:sldId id="356"/>
            <p14:sldId id="366"/>
            <p14:sldId id="294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9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4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5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9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5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7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9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30" y="4229635"/>
            <a:ext cx="10902234" cy="186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present a convolution processing model which utilizes parallel data paths for handling flexible requirements of CNN</a:t>
            </a:r>
          </a:p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means when one filter is selected, remaining hardware is idle and unavailable for use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880512" y="5934670"/>
            <a:ext cx="60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Rupani, Ajay &amp; Whig, Pawan &amp;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Sujediya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Gajendra &amp; Vyas, Piyush. “Hardware Implementation of IoT-Based Image Processing Filters,” (2018).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2406738" y="139451"/>
            <a:ext cx="704759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Processor Using Parallel 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FBBAF1-65BE-4FD8-BC51-BA1D8902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7" t="3029" r="7073"/>
          <a:stretch/>
        </p:blipFill>
        <p:spPr>
          <a:xfrm>
            <a:off x="226195" y="504456"/>
            <a:ext cx="4586426" cy="362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5061-BE35-45CE-B942-6B2C905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68" y="550190"/>
            <a:ext cx="4762531" cy="352867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FD60C5-44CA-4EB7-8367-A6FB55B647A5}"/>
              </a:ext>
            </a:extLst>
          </p:cNvPr>
          <p:cNvSpPr/>
          <p:nvPr/>
        </p:nvSpPr>
        <p:spPr>
          <a:xfrm>
            <a:off x="5385632" y="1837475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79651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</p:spTree>
    <p:extLst>
      <p:ext uri="{BB962C8B-B14F-4D97-AF65-F5344CB8AC3E}">
        <p14:creationId xmlns:p14="http://schemas.microsoft.com/office/powerpoint/2010/main" val="339178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" y="961139"/>
            <a:ext cx="11310585" cy="443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AD4C6-4B1D-4F77-BAE3-3DCF85654C6B}"/>
              </a:ext>
            </a:extLst>
          </p:cNvPr>
          <p:cNvSpPr/>
          <p:nvPr/>
        </p:nvSpPr>
        <p:spPr>
          <a:xfrm>
            <a:off x="2246811" y="2769326"/>
            <a:ext cx="880142" cy="531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C7C24-94B9-4099-98C0-033E8BCAFC75}"/>
              </a:ext>
            </a:extLst>
          </p:cNvPr>
          <p:cNvSpPr/>
          <p:nvPr/>
        </p:nvSpPr>
        <p:spPr>
          <a:xfrm>
            <a:off x="2144548" y="4533971"/>
            <a:ext cx="982405" cy="386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852FB-E058-417D-93C9-75E3FB779A02}"/>
              </a:ext>
            </a:extLst>
          </p:cNvPr>
          <p:cNvSpPr/>
          <p:nvPr/>
        </p:nvSpPr>
        <p:spPr>
          <a:xfrm>
            <a:off x="6095999" y="2016036"/>
            <a:ext cx="1262744" cy="335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197BB-5731-4577-A4B9-BE9A1655455F}"/>
              </a:ext>
            </a:extLst>
          </p:cNvPr>
          <p:cNvSpPr txBox="1">
            <a:spLocks/>
          </p:cNvSpPr>
          <p:nvPr/>
        </p:nvSpPr>
        <p:spPr>
          <a:xfrm>
            <a:off x="491764" y="5540320"/>
            <a:ext cx="12144373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CPE features a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controller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27010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360248"/>
            <a:ext cx="7599244" cy="298187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2CA40C-6A46-455C-BE55-88C1595CFB16}"/>
              </a:ext>
            </a:extLst>
          </p:cNvPr>
          <p:cNvSpPr txBox="1">
            <a:spLocks/>
          </p:cNvSpPr>
          <p:nvPr/>
        </p:nvSpPr>
        <p:spPr>
          <a:xfrm>
            <a:off x="7685938" y="263024"/>
            <a:ext cx="4227216" cy="3286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Synth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(Not partially reconfigurable):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Process Channel Count</a:t>
            </a:r>
          </a:p>
          <a:p>
            <a:pPr>
              <a:buFontTx/>
              <a:buChar char="-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</a:t>
            </a:r>
          </a:p>
          <a:p>
            <a:pPr marL="0" indent="0">
              <a:buNone/>
            </a:pPr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Reconfig Parameters:</a:t>
            </a:r>
          </a:p>
          <a:p>
            <a:pPr>
              <a:buFontTx/>
              <a:buChar char="-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Precision</a:t>
            </a:r>
          </a:p>
          <a:p>
            <a:pP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502707-2BBD-4CCB-A48B-F67CBFE00CBE}"/>
              </a:ext>
            </a:extLst>
          </p:cNvPr>
          <p:cNvSpPr txBox="1">
            <a:spLocks/>
          </p:cNvSpPr>
          <p:nvPr/>
        </p:nvSpPr>
        <p:spPr>
          <a:xfrm>
            <a:off x="2172280" y="5953933"/>
            <a:ext cx="7847438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convolution layer of CNN is implemented/evaluated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EEE80-4E0D-435C-80DE-19F2FC0B666D}"/>
              </a:ext>
            </a:extLst>
          </p:cNvPr>
          <p:cNvGrpSpPr/>
          <p:nvPr/>
        </p:nvGrpSpPr>
        <p:grpSpPr>
          <a:xfrm>
            <a:off x="47625" y="4148338"/>
            <a:ext cx="12144375" cy="1460244"/>
            <a:chOff x="-1" y="4419073"/>
            <a:chExt cx="12096751" cy="1460244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C7C570C4-4F23-4A08-9DFE-89598720EB37}"/>
                </a:ext>
              </a:extLst>
            </p:cNvPr>
            <p:cNvSpPr txBox="1">
              <a:spLocks/>
            </p:cNvSpPr>
            <p:nvPr/>
          </p:nvSpPr>
          <p:spPr>
            <a:xfrm>
              <a:off x="1" y="4419073"/>
              <a:ext cx="12096749" cy="475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proposed Convolution Processing Element utilizes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DPR at a processing element level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514FD642-DA39-4B66-97CC-1ACC75FB4F6A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117829"/>
              <a:ext cx="12096749" cy="7614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Traditional FPGA methods must either fully reconfigure, implement parallel data paths, or use </a:t>
              </a:r>
              <a:r>
                <a:rPr lang="en-US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DPR at a pipeline level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994D14-9DBA-4472-B8C5-8C595FFE53AD}"/>
              </a:ext>
            </a:extLst>
          </p:cNvPr>
          <p:cNvCxnSpPr/>
          <p:nvPr/>
        </p:nvCxnSpPr>
        <p:spPr>
          <a:xfrm>
            <a:off x="15239" y="3786538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85" y="1040070"/>
            <a:ext cx="5543548" cy="47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425647" y="6457890"/>
            <a:ext cx="76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554160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42563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3572316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0F605DF-DEBC-49F2-A5AC-49E01428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93" y="0"/>
            <a:ext cx="8108213" cy="40499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99" y="4317479"/>
            <a:ext cx="10489000" cy="18728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 on a Pynq-Z2 which features a Zynq-7000 FPGA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between 8-, 16-, and 32-bit precision with 1 or 3 processing channels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Benchmarked using PYNQ Python Jupyter Notebook and the Vitis C environment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21440" y="6457890"/>
            <a:ext cx="67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2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42092" y="6457890"/>
            <a:ext cx="6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0B5F8F-8F35-4BE3-9E38-A6B462DAAEB7}"/>
              </a:ext>
            </a:extLst>
          </p:cNvPr>
          <p:cNvGrpSpPr>
            <a:grpSpLocks noChangeAspect="1"/>
          </p:cNvGrpSpPr>
          <p:nvPr/>
        </p:nvGrpSpPr>
        <p:grpSpPr>
          <a:xfrm>
            <a:off x="649908" y="0"/>
            <a:ext cx="6535282" cy="6457890"/>
            <a:chOff x="3190567" y="557975"/>
            <a:chExt cx="5810863" cy="57420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C8C46-4565-4A67-B776-01400799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67" y="557975"/>
              <a:ext cx="5810863" cy="57420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622A0-38DF-4697-B1E2-BFFFA608743C}"/>
                </a:ext>
              </a:extLst>
            </p:cNvPr>
            <p:cNvSpPr/>
            <p:nvPr/>
          </p:nvSpPr>
          <p:spPr>
            <a:xfrm>
              <a:off x="5138738" y="673894"/>
              <a:ext cx="595313" cy="36504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6953ED5-2FFC-4A1E-9A46-76332132313E}"/>
                </a:ext>
              </a:extLst>
            </p:cNvPr>
            <p:cNvSpPr/>
            <p:nvPr/>
          </p:nvSpPr>
          <p:spPr>
            <a:xfrm rot="20132044">
              <a:off x="5775141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957CB1-C271-4AEF-910A-AD7398506FB1}"/>
                </a:ext>
              </a:extLst>
            </p:cNvPr>
            <p:cNvSpPr/>
            <p:nvPr/>
          </p:nvSpPr>
          <p:spPr>
            <a:xfrm>
              <a:off x="6031705" y="2019612"/>
              <a:ext cx="1423193" cy="79335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Reconfigurable Regions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82272-A4A8-4F31-9D88-698E7700F3A7}"/>
                </a:ext>
              </a:extLst>
            </p:cNvPr>
            <p:cNvSpPr/>
            <p:nvPr/>
          </p:nvSpPr>
          <p:spPr>
            <a:xfrm>
              <a:off x="7605713" y="628651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773B21-7291-4E4D-A96F-17D76AAD6AAA}"/>
                </a:ext>
              </a:extLst>
            </p:cNvPr>
            <p:cNvSpPr/>
            <p:nvPr/>
          </p:nvSpPr>
          <p:spPr>
            <a:xfrm>
              <a:off x="7605712" y="2499122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63B02F66-0B13-47FE-BD86-3887F225B4D1}"/>
                </a:ext>
              </a:extLst>
            </p:cNvPr>
            <p:cNvSpPr/>
            <p:nvPr/>
          </p:nvSpPr>
          <p:spPr>
            <a:xfrm rot="20132044">
              <a:off x="8242114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33E4A5A-B0ED-4978-9CD7-F9296DF41A40}"/>
                </a:ext>
              </a:extLst>
            </p:cNvPr>
            <p:cNvSpPr/>
            <p:nvPr/>
          </p:nvSpPr>
          <p:spPr>
            <a:xfrm rot="20132044">
              <a:off x="8242112" y="2843148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947061"/>
            <a:ext cx="4063986" cy="496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are manually mapped to the FPGA floorplan during Synthesis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partition definitions need special elements like DSP, the region must be mapped to include this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convolution processor with RR mapped to FPGA floorplan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922FA-3FA7-4E9F-827D-0588FCA7DC0F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583826" y="1736883"/>
            <a:ext cx="0" cy="384048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450292" y="905918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4220788" y="905918"/>
            <a:ext cx="305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(Proposed Implementation)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 at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element level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450292" y="3657123"/>
            <a:ext cx="241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4164127" y="3609787"/>
            <a:ext cx="241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3143800" y="5726335"/>
            <a:ext cx="895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735E22-BAF1-43A0-9E55-73077620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" y="1815195"/>
            <a:ext cx="2296266" cy="1948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36589-7598-454F-B5FB-8F6298819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6" y="1858563"/>
            <a:ext cx="5207723" cy="31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91463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4" y="3557249"/>
            <a:ext cx="11992329" cy="2634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32-bit configuration, DSP utilization reaches 36% of total available for the device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This is a limited resource for larger systems so lower precisions should be considered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3-channel CPE hardware utilization was compared against other designs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[16]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499420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92883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1539775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2336609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9" y="795145"/>
            <a:ext cx="456779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07" y="1359320"/>
            <a:ext cx="5287679" cy="23006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4603496"/>
            <a:ext cx="10754135" cy="163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Jupyter Notebooks (Left), reconfiguration was completed using JTAG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Vitis (Right) which enabled use of the ICAP for reconfiguration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8B1EA3-650E-4628-930C-7C1990269438}"/>
              </a:ext>
            </a:extLst>
          </p:cNvPr>
          <p:cNvSpPr txBox="1">
            <a:spLocks/>
          </p:cNvSpPr>
          <p:nvPr/>
        </p:nvSpPr>
        <p:spPr>
          <a:xfrm>
            <a:off x="3497320" y="357537"/>
            <a:ext cx="4365173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Operating Frequency: 100 MHz</a:t>
            </a:r>
          </a:p>
        </p:txBody>
      </p: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3" y="2318268"/>
            <a:ext cx="102963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provides insight to a design flow which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system downtime to be minimized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pipelines are strategically queued and reconfigured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architecture can be elaborated further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hardware for process parallelization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lower precision, etc.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these contributions in mind, reconfigurable hardware enables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efficient processors to be developed for application specific needs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offers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greatly suits 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computationally constrained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systems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 in IoT embedded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2" y="733485"/>
            <a:ext cx="8770950" cy="12513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362" y="2783760"/>
            <a:ext cx="4041265" cy="1290458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1CCA68-325D-4830-BD75-58AF62C1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74" y="2404708"/>
            <a:ext cx="4603041" cy="2048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9F056-C387-44FB-B269-4D54679B23E8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D07A9-B1C0-4185-838C-1F913934D465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1A3EA-529E-430A-B08A-9A4EECEFED99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BB55D3F5-7B94-472A-93CE-BF216809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1" y="4453270"/>
            <a:ext cx="982338" cy="1589892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5BC5AF5-B4ED-4001-BE1F-7CF886EC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20" y="814816"/>
            <a:ext cx="982338" cy="1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6" y="733428"/>
            <a:ext cx="4327855" cy="539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field which aims to develop models for computers to understand and interpret image data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with image and video data are being created for these applications in mind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often complex and too computationally bulky for IoT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471836"/>
            <a:ext cx="4210515" cy="5914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Zombie device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these processes local to the edge device?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FD0CD3-032E-4B82-9FBA-955E4DE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422873"/>
            <a:ext cx="7574149" cy="40122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8" y="6457890"/>
            <a:ext cx="38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D0042-2702-4A7C-8B6E-877A7B02CF31}"/>
              </a:ext>
            </a:extLst>
          </p:cNvPr>
          <p:cNvGrpSpPr/>
          <p:nvPr/>
        </p:nvGrpSpPr>
        <p:grpSpPr>
          <a:xfrm>
            <a:off x="-8" y="1404981"/>
            <a:ext cx="5878294" cy="2076257"/>
            <a:chOff x="1" y="369331"/>
            <a:chExt cx="5878294" cy="2076257"/>
          </a:xfrm>
        </p:grpSpPr>
        <p:pic>
          <p:nvPicPr>
            <p:cNvPr id="9" name="Picture 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9750E8A-3699-4CF2-B984-090D0096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331"/>
              <a:ext cx="2544950" cy="20762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8A2847-87B8-4DF1-AD9E-F917ACB591B2}"/>
                </a:ext>
              </a:extLst>
            </p:cNvPr>
            <p:cNvSpPr txBox="1"/>
            <p:nvPr/>
          </p:nvSpPr>
          <p:spPr>
            <a:xfrm>
              <a:off x="2544951" y="729495"/>
              <a:ext cx="3333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nvidia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Jetson Nano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NVIDIA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JetPack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SDK, TensorFlow,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910B18-6331-4C59-A9DB-50B06C6594DF}"/>
              </a:ext>
            </a:extLst>
          </p:cNvPr>
          <p:cNvGrpSpPr/>
          <p:nvPr/>
        </p:nvGrpSpPr>
        <p:grpSpPr>
          <a:xfrm>
            <a:off x="6000206" y="1404981"/>
            <a:ext cx="6069875" cy="1828800"/>
            <a:chOff x="6090819" y="2423385"/>
            <a:chExt cx="6069875" cy="1828800"/>
          </a:xfrm>
        </p:grpSpPr>
        <p:pic>
          <p:nvPicPr>
            <p:cNvPr id="26" name="Picture 2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F8E752D-5689-4B10-81AC-E836693B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19" y="2423385"/>
              <a:ext cx="2340865" cy="1828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7BCD23-3AAD-4C20-9933-8BE5E3140AB2}"/>
                </a:ext>
              </a:extLst>
            </p:cNvPr>
            <p:cNvSpPr txBox="1"/>
            <p:nvPr/>
          </p:nvSpPr>
          <p:spPr>
            <a:xfrm>
              <a:off x="8264790" y="3003130"/>
              <a:ext cx="3895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Xilinx Virtex UltraScale+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DF41FC-3F29-4B49-9C79-A9D1B634C0A0}"/>
              </a:ext>
            </a:extLst>
          </p:cNvPr>
          <p:cNvGrpSpPr/>
          <p:nvPr/>
        </p:nvGrpSpPr>
        <p:grpSpPr>
          <a:xfrm>
            <a:off x="6401927" y="4668276"/>
            <a:ext cx="4839409" cy="1376753"/>
            <a:chOff x="6679614" y="4867371"/>
            <a:chExt cx="4839409" cy="1376753"/>
          </a:xfrm>
        </p:grpSpPr>
        <p:pic>
          <p:nvPicPr>
            <p:cNvPr id="30" name="Picture 29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9519A62D-9991-44F5-85DE-AF858356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614" y="4867371"/>
              <a:ext cx="1678966" cy="13767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CCCA3D-AF71-4280-8503-1B86D0EACFBE}"/>
                </a:ext>
              </a:extLst>
            </p:cNvPr>
            <p:cNvSpPr txBox="1"/>
            <p:nvPr/>
          </p:nvSpPr>
          <p:spPr>
            <a:xfrm>
              <a:off x="8451863" y="5248854"/>
              <a:ext cx="306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C9220-D0BD-418C-BF65-B0A3C71FB97F}"/>
              </a:ext>
            </a:extLst>
          </p:cNvPr>
          <p:cNvGrpSpPr/>
          <p:nvPr/>
        </p:nvGrpSpPr>
        <p:grpSpPr>
          <a:xfrm>
            <a:off x="-8" y="4665267"/>
            <a:ext cx="6499667" cy="1495596"/>
            <a:chOff x="261253" y="4028862"/>
            <a:chExt cx="6499667" cy="1495596"/>
          </a:xfrm>
        </p:grpSpPr>
        <p:pic>
          <p:nvPicPr>
            <p:cNvPr id="22" name="Picture 21" descr="A close-up of a book&#10;&#10;Description automatically generated with medium confidence">
              <a:extLst>
                <a:ext uri="{FF2B5EF4-FFF2-40B4-BE49-F238E27FC236}">
                  <a16:creationId xmlns:a16="http://schemas.microsoft.com/office/drawing/2014/main" id="{1A8E705B-8AE0-445A-9D75-FC05BF5E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"/>
            <a:stretch/>
          </p:blipFill>
          <p:spPr>
            <a:xfrm>
              <a:off x="261253" y="4028862"/>
              <a:ext cx="2611596" cy="14955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90B9A-CC6C-4BE1-804C-078F21EB8AF3}"/>
                </a:ext>
              </a:extLst>
            </p:cNvPr>
            <p:cNvSpPr txBox="1"/>
            <p:nvPr/>
          </p:nvSpPr>
          <p:spPr>
            <a:xfrm>
              <a:off x="2717608" y="4383675"/>
              <a:ext cx="4043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Intel’s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Movidius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Myriad X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Propriety Intel MDK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BBE3EE-5288-4F65-9FD1-6180B033F6EE}"/>
              </a:ext>
            </a:extLst>
          </p:cNvPr>
          <p:cNvSpPr txBox="1"/>
          <p:nvPr/>
        </p:nvSpPr>
        <p:spPr>
          <a:xfrm>
            <a:off x="571396" y="573985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Graphics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(GPU)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EABAC-A644-41DA-8439-3791325B39A3}"/>
              </a:ext>
            </a:extLst>
          </p:cNvPr>
          <p:cNvSpPr txBox="1"/>
          <p:nvPr/>
        </p:nvSpPr>
        <p:spPr>
          <a:xfrm>
            <a:off x="379807" y="3993557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(VPU)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11317-8A4D-4D32-B4AE-B5E505062F19}"/>
              </a:ext>
            </a:extLst>
          </p:cNvPr>
          <p:cNvSpPr txBox="1"/>
          <p:nvPr/>
        </p:nvSpPr>
        <p:spPr>
          <a:xfrm>
            <a:off x="6050950" y="3950103"/>
            <a:ext cx="62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Application-Specific Integrated Circuit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(ASIC)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36FBA-36EB-4EF0-B1D9-3A2AA94BCEC3}"/>
              </a:ext>
            </a:extLst>
          </p:cNvPr>
          <p:cNvSpPr txBox="1"/>
          <p:nvPr/>
        </p:nvSpPr>
        <p:spPr>
          <a:xfrm>
            <a:off x="6569331" y="573985"/>
            <a:ext cx="517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Programmable Gate Array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(FPGA)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BB171-DB61-4B19-96BF-E4D9F2C26A74}"/>
              </a:ext>
            </a:extLst>
          </p:cNvPr>
          <p:cNvSpPr/>
          <p:nvPr/>
        </p:nvSpPr>
        <p:spPr>
          <a:xfrm>
            <a:off x="5878286" y="47625"/>
            <a:ext cx="6261462" cy="38015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0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019" y="471272"/>
            <a:ext cx="4297046" cy="5915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FPGAs are being investigated for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CNN process at the edge devices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development overhead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classified as reconfigurable hardware by changing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 or functionality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(DPR)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1027007"/>
            <a:ext cx="7297067" cy="48039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39317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89866"/>
            <a:ext cx="4063986" cy="58782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 definitions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can minimize system downtime as only individual blocks of the design can be 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0AC42-3329-46EA-A031-67932BF48FFB}"/>
              </a:ext>
            </a:extLst>
          </p:cNvPr>
          <p:cNvSpPr txBox="1">
            <a:spLocks/>
          </p:cNvSpPr>
          <p:nvPr/>
        </p:nvSpPr>
        <p:spPr>
          <a:xfrm>
            <a:off x="3512089" y="139180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CNN Models on FPGA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2EB05B-A592-455B-B4EE-74695A4B1860}"/>
              </a:ext>
            </a:extLst>
          </p:cNvPr>
          <p:cNvGrpSpPr/>
          <p:nvPr/>
        </p:nvGrpSpPr>
        <p:grpSpPr>
          <a:xfrm>
            <a:off x="6980277" y="810089"/>
            <a:ext cx="5167819" cy="5404908"/>
            <a:chOff x="6850010" y="931535"/>
            <a:chExt cx="5167819" cy="54049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19F40-F4F1-4FD4-8B2A-B89AB2BF2B19}"/>
                </a:ext>
              </a:extLst>
            </p:cNvPr>
            <p:cNvGrpSpPr/>
            <p:nvPr/>
          </p:nvGrpSpPr>
          <p:grpSpPr>
            <a:xfrm>
              <a:off x="6851079" y="952867"/>
              <a:ext cx="5097316" cy="5383576"/>
              <a:chOff x="6920748" y="1086792"/>
              <a:chExt cx="5097316" cy="53835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6EF42-D487-43AB-887D-E38E5CE845E7}"/>
                  </a:ext>
                </a:extLst>
              </p:cNvPr>
              <p:cNvSpPr txBox="1"/>
              <p:nvPr/>
            </p:nvSpPr>
            <p:spPr>
              <a:xfrm>
                <a:off x="6920748" y="5947148"/>
                <a:ext cx="509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Ref: Christos Bouganis, “Tool-flows for mapping CNNs into FPGAs: Trends and Challenges”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EB5246-723E-4835-9933-2FD7764E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62" y="1086792"/>
                <a:ext cx="4704287" cy="18713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E779A1-D097-465D-815D-50FBF46D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8" b="2517"/>
              <a:stretch/>
            </p:blipFill>
            <p:spPr>
              <a:xfrm>
                <a:off x="8220072" y="3216247"/>
                <a:ext cx="2567031" cy="258617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58CA5-0124-4F84-A12F-E6656B804273}"/>
                </a:ext>
              </a:extLst>
            </p:cNvPr>
            <p:cNvSpPr/>
            <p:nvPr/>
          </p:nvSpPr>
          <p:spPr>
            <a:xfrm>
              <a:off x="6850010" y="931535"/>
              <a:ext cx="5167819" cy="54049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65F4C-5412-4460-A79A-0EE478546847}"/>
              </a:ext>
            </a:extLst>
          </p:cNvPr>
          <p:cNvCxnSpPr/>
          <p:nvPr/>
        </p:nvCxnSpPr>
        <p:spPr>
          <a:xfrm>
            <a:off x="6095999" y="1844676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CFCDF7-C717-4C0C-B080-76B2E0DF0D0F}"/>
              </a:ext>
            </a:extLst>
          </p:cNvPr>
          <p:cNvGrpSpPr/>
          <p:nvPr/>
        </p:nvGrpSpPr>
        <p:grpSpPr>
          <a:xfrm>
            <a:off x="95439" y="810089"/>
            <a:ext cx="5921465" cy="2224323"/>
            <a:chOff x="-1" y="810089"/>
            <a:chExt cx="6426927" cy="2063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757A97-9C66-4C56-81E0-839D92510414}"/>
                </a:ext>
              </a:extLst>
            </p:cNvPr>
            <p:cNvGrpSpPr/>
            <p:nvPr/>
          </p:nvGrpSpPr>
          <p:grpSpPr>
            <a:xfrm>
              <a:off x="43904" y="879932"/>
              <a:ext cx="6345912" cy="1993353"/>
              <a:chOff x="368397" y="919057"/>
              <a:chExt cx="6287386" cy="1993353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3475546-F338-45F5-83D9-8A42E7B0B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97" y="919057"/>
                <a:ext cx="6287386" cy="1685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is developed by a Xilinx research group and specializes in low latency architectures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Streaming Architecture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 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HLS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B3683E-E366-43FD-968F-56BD3A7799DE}"/>
                  </a:ext>
                </a:extLst>
              </p:cNvPr>
              <p:cNvSpPr txBox="1"/>
              <p:nvPr/>
            </p:nvSpPr>
            <p:spPr>
              <a:xfrm>
                <a:off x="985460" y="2604633"/>
                <a:ext cx="5046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Ref: https://xilinx.github.io/finn/about.html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75D082-4B29-413F-9CFA-C10DFBEA39F1}"/>
                </a:ext>
              </a:extLst>
            </p:cNvPr>
            <p:cNvSpPr/>
            <p:nvPr/>
          </p:nvSpPr>
          <p:spPr>
            <a:xfrm>
              <a:off x="-1" y="810089"/>
              <a:ext cx="6426927" cy="2063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91E47A-4BAF-4A4B-87E9-69FA911A98E7}"/>
              </a:ext>
            </a:extLst>
          </p:cNvPr>
          <p:cNvGrpSpPr/>
          <p:nvPr/>
        </p:nvGrpSpPr>
        <p:grpSpPr>
          <a:xfrm>
            <a:off x="95439" y="3551781"/>
            <a:ext cx="5921467" cy="2388738"/>
            <a:chOff x="-1" y="3116179"/>
            <a:chExt cx="6426929" cy="23437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F3429F-28A6-4FBE-A7EC-84B650B9F963}"/>
                </a:ext>
              </a:extLst>
            </p:cNvPr>
            <p:cNvGrpSpPr/>
            <p:nvPr/>
          </p:nvGrpSpPr>
          <p:grpSpPr>
            <a:xfrm>
              <a:off x="-1" y="3121262"/>
              <a:ext cx="6345912" cy="2338679"/>
              <a:chOff x="450469" y="938599"/>
              <a:chExt cx="6287386" cy="1388147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09B3C51-956C-4D4E-87C1-E160E9290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9" y="938599"/>
                <a:ext cx="6287386" cy="1230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is an open-source framework that employs groups universal processing elements and a state machine to assign data to one layer of the CNN at a time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Single Computation Engine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Caffe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B2F6E-EB31-4C7C-B77C-3EA38D29D44C}"/>
                  </a:ext>
                </a:extLst>
              </p:cNvPr>
              <p:cNvSpPr txBox="1"/>
              <p:nvPr/>
            </p:nvSpPr>
            <p:spPr>
              <a:xfrm>
                <a:off x="1070899" y="2144062"/>
                <a:ext cx="5046526" cy="18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Reg: http://dnnweaver.org/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A2219B-5636-4E8C-808A-CC19E681C8F5}"/>
                </a:ext>
              </a:extLst>
            </p:cNvPr>
            <p:cNvSpPr/>
            <p:nvPr/>
          </p:nvSpPr>
          <p:spPr>
            <a:xfrm>
              <a:off x="0" y="3116179"/>
              <a:ext cx="6426928" cy="23437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0455C-7633-4134-8E14-2A8EF9396794}"/>
              </a:ext>
            </a:extLst>
          </p:cNvPr>
          <p:cNvCxnSpPr/>
          <p:nvPr/>
        </p:nvCxnSpPr>
        <p:spPr>
          <a:xfrm>
            <a:off x="6095999" y="4121967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BBE858-9108-4118-A454-DA6992B8F84C}"/>
              </a:ext>
            </a:extLst>
          </p:cNvPr>
          <p:cNvCxnSpPr/>
          <p:nvPr/>
        </p:nvCxnSpPr>
        <p:spPr>
          <a:xfrm>
            <a:off x="6980277" y="2787753"/>
            <a:ext cx="51678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88" y="3127991"/>
            <a:ext cx="10438696" cy="25777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to support DPR for reducing bit precision which enables lower dynamic power consumption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 bits was shown to be 11.25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and at 5 bits, 3.02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for configuring the full CNN pipeline with DPR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682DE-E281-467F-80E6-D507968E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" y="989978"/>
            <a:ext cx="4289710" cy="2138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E94ED-2AC0-4B35-909A-CA8549EA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20" y="945554"/>
            <a:ext cx="2859828" cy="1997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1371329" y="5715166"/>
            <a:ext cx="9118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2020 IEEE 63rd International Midwest Symposium on Circuits and Systems (MWSCAS), Springfield, MA, USA, 2020, pp. 325-328,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doi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10.1109/MWSCAS48704.2020.9184640.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999096" y="1383177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3346626" y="120923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Adaptive CNN using DPR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88103-A411-4BD3-865D-88D45FFD607D}"/>
              </a:ext>
            </a:extLst>
          </p:cNvPr>
          <p:cNvSpPr/>
          <p:nvPr/>
        </p:nvSpPr>
        <p:spPr>
          <a:xfrm>
            <a:off x="790575" y="1056799"/>
            <a:ext cx="927100" cy="798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E24F5-9A59-4ABE-98D8-D6F11C87AD7F}"/>
              </a:ext>
            </a:extLst>
          </p:cNvPr>
          <p:cNvCxnSpPr>
            <a:cxnSpLocks/>
          </p:cNvCxnSpPr>
          <p:nvPr/>
        </p:nvCxnSpPr>
        <p:spPr>
          <a:xfrm>
            <a:off x="566057" y="746417"/>
            <a:ext cx="224518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920614-16DC-4121-9BE7-B8F9043ADFE4}"/>
              </a:ext>
            </a:extLst>
          </p:cNvPr>
          <p:cNvSpPr txBox="1"/>
          <p:nvPr/>
        </p:nvSpPr>
        <p:spPr>
          <a:xfrm>
            <a:off x="126187" y="139451"/>
            <a:ext cx="117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DPR Input Trigger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22D0B1-EFC5-417D-BB68-36AE5F821597}"/>
              </a:ext>
            </a:extLst>
          </p:cNvPr>
          <p:cNvSpPr/>
          <p:nvPr/>
        </p:nvSpPr>
        <p:spPr>
          <a:xfrm>
            <a:off x="3979817" y="1473810"/>
            <a:ext cx="1021081" cy="87036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EF963B-00B7-4A31-ABA6-FE03EC8D0777}"/>
              </a:ext>
            </a:extLst>
          </p:cNvPr>
          <p:cNvCxnSpPr>
            <a:cxnSpLocks/>
          </p:cNvCxnSpPr>
          <p:nvPr/>
        </p:nvCxnSpPr>
        <p:spPr>
          <a:xfrm>
            <a:off x="3705225" y="1288222"/>
            <a:ext cx="274592" cy="203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83546D-20AF-4476-B566-AD1CC688F118}"/>
              </a:ext>
            </a:extLst>
          </p:cNvPr>
          <p:cNvSpPr txBox="1"/>
          <p:nvPr/>
        </p:nvSpPr>
        <p:spPr>
          <a:xfrm>
            <a:off x="2771076" y="888433"/>
            <a:ext cx="159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Reconfigurable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7418</TotalTime>
  <Words>1335</Words>
  <Application>Microsoft Office PowerPoint</Application>
  <PresentationFormat>Widescreen</PresentationFormat>
  <Paragraphs>257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Corbel</vt:lpstr>
      <vt:lpstr>Tahoma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 &amp; Conclusions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1713</cp:revision>
  <dcterms:created xsi:type="dcterms:W3CDTF">2020-08-21T21:23:02Z</dcterms:created>
  <dcterms:modified xsi:type="dcterms:W3CDTF">2021-04-21T14:52:25Z</dcterms:modified>
</cp:coreProperties>
</file>